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77" r:id="rId3"/>
    <p:sldId id="293" r:id="rId4"/>
    <p:sldId id="263" r:id="rId5"/>
    <p:sldId id="288" r:id="rId6"/>
    <p:sldId id="257" r:id="rId7"/>
    <p:sldId id="286" r:id="rId8"/>
    <p:sldId id="289" r:id="rId9"/>
    <p:sldId id="290" r:id="rId10"/>
    <p:sldId id="265" r:id="rId11"/>
    <p:sldId id="267" r:id="rId12"/>
    <p:sldId id="266" r:id="rId13"/>
    <p:sldId id="292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479" autoAdjust="0"/>
  </p:normalViewPr>
  <p:slideViewPr>
    <p:cSldViewPr>
      <p:cViewPr varScale="1">
        <p:scale>
          <a:sx n="63" d="100"/>
          <a:sy n="63" d="100"/>
        </p:scale>
        <p:origin x="-134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959073991778693E-2"/>
          <c:y val="9.1055480172287575E-4"/>
          <c:w val="0.71977267282801938"/>
          <c:h val="0.999089445198277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0"/>
          </c:dPt>
          <c:dPt>
            <c:idx val="1"/>
            <c:bubble3D val="0"/>
            <c:explosion val="7"/>
          </c:dPt>
          <c:dPt>
            <c:idx val="2"/>
            <c:bubble3D val="0"/>
            <c:explosion val="8"/>
          </c:dPt>
          <c:dPt>
            <c:idx val="3"/>
            <c:bubble3D val="0"/>
            <c:explosion val="6"/>
          </c:dPt>
          <c:dLbls>
            <c:dLbl>
              <c:idx val="0"/>
              <c:layout>
                <c:manualLayout>
                  <c:x val="-0.19624023256675194"/>
                  <c:y val="-0.18120966377041159"/>
                </c:manualLayout>
              </c:layout>
              <c:tx>
                <c:rich>
                  <a:bodyPr/>
                  <a:lstStyle/>
                  <a:p>
                    <a:r>
                      <a:rPr lang="ru-RU" sz="4000" dirty="0" smtClean="0"/>
                      <a:t>44</a:t>
                    </a:r>
                    <a:endParaRPr lang="en-US" sz="4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646437432877828"/>
                  <c:y val="6.154934651531688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15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67860978409808E-2"/>
                  <c:y val="6.5421559585790148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1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Педагогические работники</c:v>
                </c:pt>
                <c:pt idx="1">
                  <c:v>Обслуживающий персонал</c:v>
                </c:pt>
                <c:pt idx="2">
                  <c:v>Декретный отпуск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</c:v>
                </c:pt>
                <c:pt idx="1">
                  <c:v>16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8266141724993525"/>
          <c:y val="0.67871384053044148"/>
          <c:w val="0.41458275469392286"/>
          <c:h val="0.3068465729777352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F9121-21AB-42D9-BA29-8958654E889C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0FDB-2563-4D3F-AC09-8AB3A54BE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8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0FDB-2563-4D3F-AC09-8AB3A54BEA9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11F41-D46D-4677-9710-DD3F5C56A02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0FDB-2563-4D3F-AC09-8AB3A54BEA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3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http://lic1.edusite.ru/images/p46_tok.jpg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hyperlink" Target="http://lic1.edusite.ru/p1aa1.html" TargetMode="External"/><Relationship Id="rId10" Type="http://schemas.openxmlformats.org/officeDocument/2006/relationships/image" Target="../media/image1.jpeg"/><Relationship Id="rId4" Type="http://schemas.openxmlformats.org/officeDocument/2006/relationships/image" Target="http://lic1.edusite.ru/images/p46_5958_b.jpg" TargetMode="External"/><Relationship Id="rId9" Type="http://schemas.openxmlformats.org/officeDocument/2006/relationships/image" Target="http://lic1.edusite.ru/images/p46_26-ugroza_300.jpg" TargetMode="External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11.emf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436311" y="0"/>
            <a:ext cx="7567522" cy="1872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i="1" dirty="0" smtClean="0">
                <a:latin typeface="Arial Black" pitchFamily="34" charset="0"/>
              </a:rPr>
              <a:t>  </a:t>
            </a:r>
          </a:p>
          <a:p>
            <a:pPr marL="0" indent="0" algn="ctr">
              <a:buNone/>
            </a:pPr>
            <a:r>
              <a:rPr lang="ru-RU" sz="4000" i="1" dirty="0" smtClean="0">
                <a:solidFill>
                  <a:srgbClr val="FF0000"/>
                </a:solidFill>
                <a:latin typeface="Arial Black" pitchFamily="34" charset="0"/>
              </a:rPr>
              <a:t>Отчётно –  выборное  собрание</a:t>
            </a:r>
            <a:endParaRPr lang="ru-RU" sz="40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58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907704" y="260648"/>
            <a:ext cx="6347048" cy="21602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923" y="285293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Первичная профсоюзная организация ГКОУ «Специальная (коррекционная) общеобразовательная школа-интернат №1»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I:\SDC15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5112568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196752"/>
            <a:ext cx="6912768" cy="5256584"/>
          </a:xfrm>
        </p:spPr>
        <p:txBody>
          <a:bodyPr>
            <a:normAutofit fontScale="92500"/>
          </a:bodyPr>
          <a:lstStyle/>
          <a:p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accent1"/>
                </a:solidFill>
              </a:rPr>
              <a:t>Организационная </a:t>
            </a:r>
            <a:r>
              <a:rPr lang="ru-RU" sz="2400" dirty="0">
                <a:solidFill>
                  <a:schemeClr val="accent1"/>
                </a:solidFill>
              </a:rPr>
              <a:t>работа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Коллективный </a:t>
            </a:r>
            <a:r>
              <a:rPr lang="ru-RU" sz="2400" dirty="0">
                <a:solidFill>
                  <a:schemeClr val="accent1"/>
                </a:solidFill>
              </a:rPr>
              <a:t>договор и его выполнение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П</a:t>
            </a:r>
            <a:r>
              <a:rPr lang="ru-RU" sz="2400" dirty="0" smtClean="0">
                <a:solidFill>
                  <a:schemeClr val="accent1"/>
                </a:solidFill>
              </a:rPr>
              <a:t>роведение культурно-массовых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мероприятий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accent1"/>
                </a:solidFill>
              </a:rPr>
              <a:t>Проведение оздоровительных мероприятий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П</a:t>
            </a:r>
            <a:r>
              <a:rPr lang="ru-RU" sz="2400" dirty="0" smtClean="0">
                <a:solidFill>
                  <a:schemeClr val="accent1"/>
                </a:solidFill>
              </a:rPr>
              <a:t>рофсоюзная </a:t>
            </a:r>
            <a:r>
              <a:rPr lang="ru-RU" sz="2400" dirty="0">
                <a:solidFill>
                  <a:schemeClr val="accent1"/>
                </a:solidFill>
              </a:rPr>
              <a:t>учеба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Ф</a:t>
            </a:r>
            <a:r>
              <a:rPr lang="ru-RU" sz="2400" dirty="0" smtClean="0">
                <a:solidFill>
                  <a:schemeClr val="accent1"/>
                </a:solidFill>
              </a:rPr>
              <a:t>инансовые </a:t>
            </a:r>
            <a:r>
              <a:rPr lang="ru-RU" sz="2400" dirty="0">
                <a:solidFill>
                  <a:schemeClr val="accent1"/>
                </a:solidFill>
              </a:rPr>
              <a:t>вопросы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Оформление социального паспорта коллектива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Составление статистического отчёта ППО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П</a:t>
            </a:r>
            <a:r>
              <a:rPr lang="ru-RU" sz="2400" dirty="0" smtClean="0">
                <a:solidFill>
                  <a:schemeClr val="accent1"/>
                </a:solidFill>
              </a:rPr>
              <a:t>равовая </a:t>
            </a:r>
            <a:r>
              <a:rPr lang="ru-RU" sz="2400" dirty="0">
                <a:solidFill>
                  <a:schemeClr val="accent1"/>
                </a:solidFill>
              </a:rPr>
              <a:t>защита интересов членов профсоюза</a:t>
            </a:r>
          </a:p>
          <a:p>
            <a:endParaRPr lang="ru-RU" dirty="0"/>
          </a:p>
        </p:txBody>
      </p:sp>
      <p:pic>
        <p:nvPicPr>
          <p:cNvPr id="6" name="Рисунок 5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57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19672" y="188640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Тематика  заседаний  Профкома за отчетный период</a:t>
            </a: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c1.edusite.ru/images/p46_5958_b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3" y="3684774"/>
            <a:ext cx="1417805" cy="10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lic1.edusite.ru/images/p46_tok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34" y="5661248"/>
            <a:ext cx="1203031" cy="8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ic1.edusite.ru/images/p46_26-ugroza_300.jpg">
            <a:hlinkClick r:id="rId5"/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86" y="3334650"/>
            <a:ext cx="1548009" cy="103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75434" y="1102473"/>
            <a:ext cx="51467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антитеррористическая деятельность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антикоррупционная деятельность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труда </a:t>
            </a:r>
            <a:r>
              <a:rPr lang="ru-RU" alt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333_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6" y="368657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331640" y="18864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Приоритетное направление 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аботы Профкома и администрации учреждения – охрана и обеспечение безопасной среды для всех участников образовательного процесса</a:t>
            </a:r>
          </a:p>
          <a:p>
            <a:pPr algn="ctr"/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D:\юбилей\Новая папка (2)\SDC1713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459" y="1478801"/>
            <a:ext cx="2070100" cy="14335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D:\ПЕДАГОГИ\фон Взрослые УЛОЖЕННЫЕ_21_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4800" r="6470" b="10651"/>
          <a:stretch/>
        </p:blipFill>
        <p:spPr bwMode="auto">
          <a:xfrm>
            <a:off x="7671629" y="4797152"/>
            <a:ext cx="1285087" cy="188789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0036" y="3059906"/>
            <a:ext cx="4381500" cy="59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11" tIns="38006" rIns="76011" bIns="3800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FF"/>
                </a:solidFill>
              </a:rPr>
              <a:t>Зайцева Марина Юрьевна –   </a:t>
            </a:r>
            <a:r>
              <a:rPr lang="ru-RU" altLang="ru-RU" sz="1600" dirty="0"/>
              <a:t>инженер по охране труда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909842" y="5361264"/>
            <a:ext cx="5343525" cy="167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11" tIns="38006" rIns="76011" bIns="3800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ru-RU" dirty="0" smtClean="0">
                <a:solidFill>
                  <a:srgbClr val="0000FF"/>
                </a:solidFill>
              </a:rPr>
              <a:t>Цындрина </a:t>
            </a:r>
            <a:r>
              <a:rPr lang="ru-RU" altLang="ru-RU" dirty="0">
                <a:solidFill>
                  <a:srgbClr val="0000FF"/>
                </a:solidFill>
              </a:rPr>
              <a:t>Светлана Ивановна </a:t>
            </a:r>
            <a:r>
              <a:rPr lang="ru-RU" altLang="ru-RU" sz="1600" dirty="0" smtClean="0">
                <a:solidFill>
                  <a:srgbClr val="0000FF"/>
                </a:solidFill>
              </a:rPr>
              <a:t>–</a:t>
            </a:r>
            <a:r>
              <a:rPr lang="ru-RU" altLang="ru-RU" sz="1600" dirty="0"/>
              <a:t>уполномоченный по охране труда </a:t>
            </a:r>
            <a:r>
              <a:rPr lang="ru-RU" altLang="ru-RU" sz="1600" dirty="0" smtClean="0"/>
              <a:t>     профсоюзного </a:t>
            </a:r>
            <a:r>
              <a:rPr lang="ru-RU" altLang="ru-RU" sz="1600" dirty="0"/>
              <a:t>комитета</a:t>
            </a:r>
          </a:p>
          <a:p>
            <a:pPr eaLnBrk="1" hangingPunct="1"/>
            <a:endParaRPr lang="ru-RU" altLang="ru-RU" sz="1600" dirty="0">
              <a:solidFill>
                <a:srgbClr val="0000FF"/>
              </a:solidFill>
            </a:endParaRPr>
          </a:p>
          <a:p>
            <a:pPr eaLnBrk="1" hangingPunct="1"/>
            <a:r>
              <a:rPr lang="ru-RU" altLang="ru-RU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3252806"/>
            <a:ext cx="3385160" cy="53841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76011" tIns="38006" rIns="76011" bIns="38006">
            <a:spAutoFit/>
          </a:bodyPr>
          <a:lstStyle/>
          <a:p>
            <a:pPr>
              <a:defRPr/>
            </a:pP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347922" y="4014771"/>
            <a:ext cx="68611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11" tIns="38006" rIns="76011" bIns="3800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300" dirty="0">
                <a:solidFill>
                  <a:srgbClr val="0000FF"/>
                </a:solidFill>
              </a:rPr>
              <a:t>несчастных случаев с работниками учреждения </a:t>
            </a:r>
          </a:p>
          <a:p>
            <a:pPr algn="ctr" eaLnBrk="1" hangingPunct="1"/>
            <a:r>
              <a:rPr lang="ru-RU" altLang="ru-RU" sz="2700" dirty="0">
                <a:solidFill>
                  <a:srgbClr val="0000FF"/>
                </a:solidFill>
              </a:rPr>
              <a:t>        </a:t>
            </a:r>
            <a:r>
              <a:rPr lang="ru-RU" altLang="ru-RU" sz="3300" dirty="0">
                <a:solidFill>
                  <a:srgbClr val="FF0066"/>
                </a:solidFill>
              </a:rPr>
              <a:t>не зарегистрировано</a:t>
            </a:r>
          </a:p>
        </p:txBody>
      </p:sp>
      <p:pic>
        <p:nvPicPr>
          <p:cNvPr id="19" name="Picture 2" descr="J:\фото\106SSCAM\SDC1627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5198">
            <a:off x="7385843" y="1441450"/>
            <a:ext cx="1497012" cy="1131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4" descr="SDC16281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2082">
            <a:off x="193916" y="5226515"/>
            <a:ext cx="1552373" cy="1172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529" y="76269"/>
            <a:ext cx="7441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Информационное обеспечение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333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57"/>
            <a:ext cx="828092" cy="93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2" descr="P1010039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1" y="1719132"/>
            <a:ext cx="2932112" cy="2030413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" descr="сайт школ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82451"/>
            <a:ext cx="3086100" cy="2016125"/>
          </a:xfrm>
          <a:prstGeom prst="rect">
            <a:avLst/>
          </a:prstGeom>
          <a:noFill/>
          <a:ln w="38100" cmpd="dbl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924983"/>
              </p:ext>
            </p:extLst>
          </p:nvPr>
        </p:nvGraphicFramePr>
        <p:xfrm>
          <a:off x="6591734" y="1660395"/>
          <a:ext cx="201136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Точечный рисунок" r:id="rId6" imgW="3029373" imgH="3409524" progId="Paint.Picture">
                  <p:embed/>
                </p:oleObj>
              </mc:Choice>
              <mc:Fallback>
                <p:oleObj name="Точечный рисунок" r:id="rId6" imgW="3029373" imgH="3409524" progId="Paint.Pictur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734" y="1660395"/>
                        <a:ext cx="2011363" cy="2089150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1259632" y="836709"/>
            <a:ext cx="3019425" cy="647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Профсоюзный уголок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380589" y="1719132"/>
            <a:ext cx="2784475" cy="12096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  <a:latin typeface="Cambria" pitchFamily="18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Размещение документов на школьном сайте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0" name="Горизонтальный свиток 24"/>
          <p:cNvSpPr/>
          <p:nvPr/>
        </p:nvSpPr>
        <p:spPr>
          <a:xfrm>
            <a:off x="5629511" y="752439"/>
            <a:ext cx="3017838" cy="7207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4" tIns="45698" rIns="91394" bIns="45698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ahoma" pitchFamily="34" charset="0"/>
                <a:cs typeface="Arial" charset="0"/>
              </a:rPr>
              <a:t>Подписка на газету  «Мой  Профсоюз».</a:t>
            </a:r>
          </a:p>
        </p:txBody>
      </p:sp>
      <p:pic>
        <p:nvPicPr>
          <p:cNvPr id="11" name="Picture 28" descr="0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2" y="4361963"/>
            <a:ext cx="2932112" cy="1947357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9" descr="моя семья Старкова 0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2" y="4300629"/>
            <a:ext cx="1798637" cy="23749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1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857250" y="115888"/>
            <a:ext cx="6415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1"/>
                </a:solidFill>
              </a:rPr>
              <a:t>          </a:t>
            </a:r>
            <a:r>
              <a:rPr lang="ru-RU" altLang="ru-RU" b="1"/>
              <a:t>Электронный профсоюзный билет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ED7B1AB-DD67-491C-8873-AD2F8FE77B16}"/>
              </a:ext>
            </a:extLst>
          </p:cNvPr>
          <p:cNvSpPr/>
          <p:nvPr/>
        </p:nvSpPr>
        <p:spPr>
          <a:xfrm>
            <a:off x="857250" y="857250"/>
            <a:ext cx="8121650" cy="153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pc="-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Является современной формой профсоюзного билета, удостоверяющей членство в профсоюзной организации. Также выполняет роль универсальной дисконтной карты, владельцы которой получают скидки в различных торгово-сервисных предприятиях во всех регионах РФ.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549EB52-47EF-4EF8-9163-9872C3D13152}"/>
              </a:ext>
            </a:extLst>
          </p:cNvPr>
          <p:cNvSpPr/>
          <p:nvPr/>
        </p:nvSpPr>
        <p:spPr>
          <a:xfrm>
            <a:off x="2735263" y="4724400"/>
            <a:ext cx="44831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j-lt"/>
              </a:rPr>
              <a:t>Носители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j-lt"/>
              </a:rPr>
              <a:t>Уникальный идентификационный номер карты 16 цифр (4х4), </a:t>
            </a:r>
            <a:r>
              <a:rPr lang="ru-RU" sz="1600" dirty="0" err="1">
                <a:latin typeface="+mj-lt"/>
              </a:rPr>
              <a:t>эмбоссирование</a:t>
            </a:r>
            <a:r>
              <a:rPr lang="ru-RU" sz="16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j-lt"/>
              </a:rPr>
              <a:t>Штрих-код (</a:t>
            </a:r>
            <a:r>
              <a:rPr lang="en-US" sz="1600" dirty="0">
                <a:latin typeface="+mj-lt"/>
              </a:rPr>
              <a:t>Code 128, </a:t>
            </a:r>
            <a:r>
              <a:rPr lang="ru-RU" sz="1600" dirty="0">
                <a:latin typeface="+mj-lt"/>
              </a:rPr>
              <a:t>номер карты)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j-lt"/>
              </a:rPr>
              <a:t>Магнитная полоса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(</a:t>
            </a:r>
            <a:r>
              <a:rPr lang="en-US" sz="1600" dirty="0">
                <a:latin typeface="+mj-lt"/>
              </a:rPr>
              <a:t>HiCo</a:t>
            </a:r>
            <a:r>
              <a:rPr lang="ru-RU" sz="1600" dirty="0">
                <a:latin typeface="+mj-lt"/>
              </a:rPr>
              <a:t>, номер карты на 2-й дорожке</a:t>
            </a:r>
            <a:r>
              <a:rPr lang="en-US" sz="1600" dirty="0">
                <a:latin typeface="+mj-lt"/>
              </a:rPr>
              <a:t>)</a:t>
            </a:r>
            <a:endParaRPr lang="ru-RU" sz="1600" dirty="0">
              <a:latin typeface="+mj-lt"/>
            </a:endParaRPr>
          </a:p>
        </p:txBody>
      </p:sp>
      <p:pic>
        <p:nvPicPr>
          <p:cNvPr id="50181" name="Picture 2" descr="OPO_a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43188"/>
            <a:ext cx="31623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2643188"/>
            <a:ext cx="32575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265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108" y="188640"/>
            <a:ext cx="8613364" cy="4017600"/>
          </a:xfrm>
        </p:spPr>
        <p:txBody>
          <a:bodyPr>
            <a:normAutofit/>
          </a:bodyPr>
          <a:lstStyle/>
          <a:p>
            <a:pPr marL="0" lvl="0" indent="227013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Отчёт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онтрольно-ревизионной комиссии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отчётный период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30 марта 2017 года по 28 марта 2019 года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5400000">
            <a:off x="3023828" y="2024844"/>
            <a:ext cx="3672408" cy="4176464"/>
          </a:xfrm>
          <a:prstGeom prst="rect">
            <a:avLst/>
          </a:prstGeom>
        </p:spPr>
        <p:txBody>
          <a:bodyPr wrap="none" fromWordArt="1">
            <a:prstTxWarp prst="textCircle">
              <a:avLst>
                <a:gd name="adj" fmla="val 10904056"/>
              </a:avLst>
            </a:prstTxWarp>
          </a:bodyPr>
          <a:lstStyle/>
          <a:p>
            <a:pPr algn="ctr" rtl="0">
              <a:buNone/>
            </a:pPr>
            <a:r>
              <a:rPr lang="ru-RU" sz="40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Georgia"/>
              </a:rPr>
              <a:t> ГКОУ "Специальная (коррекционная) общеобразовательная школа-интернат № 1"   г. </a:t>
            </a:r>
            <a:r>
              <a:rPr lang="ru-RU" sz="4000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Georgia"/>
              </a:rPr>
              <a:t>Железноводс</a:t>
            </a:r>
            <a:endParaRPr lang="ru-RU" sz="40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Georgia"/>
            </a:endParaRPr>
          </a:p>
        </p:txBody>
      </p:sp>
      <p:pic>
        <p:nvPicPr>
          <p:cNvPr id="3073" name="Рисунок 7" descr="logo_profsouz_new_mini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22476"/>
            <a:ext cx="923925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33010"/>
            <a:ext cx="45719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582" y="362545"/>
            <a:ext cx="80108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Повестка дня:</a:t>
            </a:r>
          </a:p>
          <a:p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Отчёт председателя профсоюзного комитета за период с 30.03.2017г. по 28.03.2019 год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Отчёт контрольно-ревизионной комиссии за период с 30.03.2017г. по 28.03.2019 год.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председателя профсоюзной организации.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профсоюзного комитета.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контрольно-ревизионной комиссии.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делегировании представителя ППО в состав совета Железноводской городской организации Профсоюза.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выборе уполномоченного по охране труда.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659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 flipV="1">
            <a:off x="8892479" y="558923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108" y="188640"/>
            <a:ext cx="8613364" cy="4017600"/>
          </a:xfrm>
        </p:spPr>
        <p:txBody>
          <a:bodyPr>
            <a:normAutofit/>
          </a:bodyPr>
          <a:lstStyle/>
          <a:p>
            <a:pPr marL="0" lvl="0" indent="227013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Отчёт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председателя профсоюзного комитета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работе первичной профсоюзной организации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ГКОУ « Специальная (коррекционная) общеобразовательная         школа-интернат №1»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город-курорт Железноводск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отчётный период</a:t>
            </a: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30 марта 2017 года по 28 марта 2019 года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60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22701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5400000">
            <a:off x="3234432" y="2924944"/>
            <a:ext cx="3251200" cy="4176464"/>
          </a:xfrm>
          <a:prstGeom prst="rect">
            <a:avLst/>
          </a:prstGeom>
        </p:spPr>
        <p:txBody>
          <a:bodyPr wrap="none" fromWordArt="1">
            <a:prstTxWarp prst="textCircle">
              <a:avLst>
                <a:gd name="adj" fmla="val 10904056"/>
              </a:avLst>
            </a:prstTxWarp>
          </a:bodyPr>
          <a:lstStyle/>
          <a:p>
            <a:pPr algn="ctr" rtl="0">
              <a:buNone/>
            </a:pPr>
            <a:r>
              <a:rPr lang="ru-RU" sz="40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Georgia"/>
              </a:rPr>
              <a:t> ГКОУ "Специальная (коррекционная) общеобразовательная школа-интернат № 1"   г. </a:t>
            </a:r>
            <a:r>
              <a:rPr lang="ru-RU" sz="4000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Georgia"/>
              </a:rPr>
              <a:t>Железноводс</a:t>
            </a:r>
            <a:endParaRPr lang="ru-RU" sz="40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Georgia"/>
            </a:endParaRPr>
          </a:p>
        </p:txBody>
      </p:sp>
      <p:pic>
        <p:nvPicPr>
          <p:cNvPr id="3073" name="Рисунок 7" descr="logo_profsouz_new_mini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69" y="4416276"/>
            <a:ext cx="923925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33010"/>
            <a:ext cx="45719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6984776" cy="453650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dirty="0">
                <a:solidFill>
                  <a:schemeClr val="accent1"/>
                </a:solidFill>
              </a:rPr>
              <a:t>Устав профсоюза работников народного образования и науки РФ</a:t>
            </a:r>
          </a:p>
          <a:p>
            <a:pPr lvl="0"/>
            <a:r>
              <a:rPr lang="ru-RU" sz="2600" dirty="0">
                <a:solidFill>
                  <a:schemeClr val="accent1"/>
                </a:solidFill>
              </a:rPr>
              <a:t>Законом «О профессиональных союзах, их правах и гарантиях деятельности»</a:t>
            </a:r>
          </a:p>
          <a:p>
            <a:pPr lvl="0"/>
            <a:r>
              <a:rPr lang="ru-RU" sz="2600" dirty="0">
                <a:solidFill>
                  <a:schemeClr val="accent1"/>
                </a:solidFill>
              </a:rPr>
              <a:t> Положение о первичной организации Профсоюза работников народного образования и науки РФ</a:t>
            </a:r>
          </a:p>
          <a:p>
            <a:pPr lvl="0"/>
            <a:r>
              <a:rPr lang="ru-RU" sz="2600" dirty="0">
                <a:solidFill>
                  <a:schemeClr val="accent1"/>
                </a:solidFill>
              </a:rPr>
              <a:t>Коллективный договор</a:t>
            </a:r>
          </a:p>
          <a:p>
            <a:pPr lvl="0"/>
            <a:r>
              <a:rPr lang="ru-RU" sz="2600" dirty="0">
                <a:solidFill>
                  <a:schemeClr val="accent1"/>
                </a:solidFill>
              </a:rPr>
              <a:t>Информационный бюллетень «Охрана труда» и другие нормативные акты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2978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64087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Нормативно-правовая база</a:t>
            </a: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463264">
            <a:off x="251519" y="1578816"/>
            <a:ext cx="928767" cy="1369153"/>
          </a:xfrm>
          <a:prstGeom prst="rect">
            <a:avLst/>
          </a:prstGeom>
          <a:ln w="38100" cmpd="dbl">
            <a:solidFill>
              <a:schemeClr val="tx2">
                <a:lumMod val="25000"/>
              </a:schemeClr>
            </a:solidFill>
          </a:ln>
        </p:spPr>
      </p:pic>
      <p:pic>
        <p:nvPicPr>
          <p:cNvPr id="7" name="Picture 14" descr="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9" y="3376716"/>
            <a:ext cx="862013" cy="1377512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386626">
            <a:off x="7879431" y="2929722"/>
            <a:ext cx="963550" cy="1393153"/>
          </a:xfrm>
          <a:prstGeom prst="rect">
            <a:avLst/>
          </a:prstGeom>
          <a:noFill/>
          <a:ln w="38100" cmpd="dbl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SDC162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88840">
            <a:off x="7608606" y="4820772"/>
            <a:ext cx="1139786" cy="1400895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</p:spPr>
      </p:pic>
      <p:pic>
        <p:nvPicPr>
          <p:cNvPr id="11" name="Picture 15" descr="0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2072">
            <a:off x="434318" y="5189997"/>
            <a:ext cx="991035" cy="1332497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моя семья Старкова 0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4016">
            <a:off x="7857206" y="737693"/>
            <a:ext cx="972100" cy="1311346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32847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составе профсоюзной организации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ГКОУ «Специальная (коррекционная) 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кола-интернат №1»</a:t>
            </a: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57"/>
            <a:ext cx="828092" cy="9361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3173713"/>
              </p:ext>
            </p:extLst>
          </p:nvPr>
        </p:nvGraphicFramePr>
        <p:xfrm>
          <a:off x="323528" y="548680"/>
          <a:ext cx="8640960" cy="615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3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81590" y="1484784"/>
            <a:ext cx="765085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Цель </a:t>
            </a:r>
            <a:r>
              <a:rPr lang="ru-RU" sz="2400" b="1" dirty="0">
                <a:solidFill>
                  <a:schemeClr val="accent1"/>
                </a:solidFill>
              </a:rPr>
              <a:t>работы </a:t>
            </a:r>
            <a:r>
              <a:rPr lang="ru-RU" sz="2400" dirty="0" smtClean="0">
                <a:solidFill>
                  <a:schemeClr val="accent1"/>
                </a:solidFill>
              </a:rPr>
              <a:t>Профсоюзной организации:</a:t>
            </a:r>
            <a:endParaRPr lang="ru-RU" sz="24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1"/>
                </a:solidFill>
              </a:rPr>
              <a:t>Защита профессиональных, трудовых, социально – экономических прав и интересов работников, их здоровья, занятости и социального статуса.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Задачи:</a:t>
            </a:r>
            <a:r>
              <a:rPr lang="ru-RU" sz="2400" dirty="0">
                <a:solidFill>
                  <a:schemeClr val="accent1"/>
                </a:solidFill>
              </a:rPr>
              <a:t>  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accent1"/>
                </a:solidFill>
              </a:rPr>
              <a:t>Улучшение </a:t>
            </a:r>
            <a:r>
              <a:rPr lang="ru-RU" sz="2400" dirty="0">
                <a:solidFill>
                  <a:schemeClr val="accent1"/>
                </a:solidFill>
              </a:rPr>
              <a:t>социально – экономического положения </a:t>
            </a:r>
            <a:r>
              <a:rPr lang="ru-RU" sz="2400" dirty="0" smtClean="0">
                <a:solidFill>
                  <a:schemeClr val="accent1"/>
                </a:solidFill>
              </a:rPr>
              <a:t>работников</a:t>
            </a:r>
            <a:endParaRPr lang="ru-RU" sz="2400" dirty="0">
              <a:solidFill>
                <a:schemeClr val="accent1"/>
              </a:solidFill>
            </a:endParaRPr>
          </a:p>
          <a:p>
            <a:pPr lvl="0"/>
            <a:r>
              <a:rPr lang="ru-RU" sz="2400" dirty="0">
                <a:solidFill>
                  <a:schemeClr val="accent1"/>
                </a:solidFill>
              </a:rPr>
              <a:t>Развитие социального </a:t>
            </a:r>
            <a:r>
              <a:rPr lang="ru-RU" sz="2400" dirty="0" smtClean="0">
                <a:solidFill>
                  <a:schemeClr val="accent1"/>
                </a:solidFill>
              </a:rPr>
              <a:t>партнерства</a:t>
            </a:r>
            <a:endParaRPr lang="ru-RU" sz="2400" dirty="0">
              <a:solidFill>
                <a:schemeClr val="accent1"/>
              </a:solidFill>
            </a:endParaRPr>
          </a:p>
          <a:p>
            <a:pPr lvl="0"/>
            <a:r>
              <a:rPr lang="ru-RU" sz="2400" dirty="0">
                <a:solidFill>
                  <a:schemeClr val="accent1"/>
                </a:solidFill>
              </a:rPr>
              <a:t>Укрепление и развитие профессиональной </a:t>
            </a:r>
            <a:r>
              <a:rPr lang="ru-RU" sz="2400" dirty="0" smtClean="0">
                <a:solidFill>
                  <a:schemeClr val="accent1"/>
                </a:solidFill>
              </a:rPr>
              <a:t>солидарности</a:t>
            </a:r>
            <a:endParaRPr lang="ru-RU" sz="2400" dirty="0">
              <a:solidFill>
                <a:schemeClr val="accent1"/>
              </a:solidFill>
            </a:endParaRPr>
          </a:p>
          <a:p>
            <a:pPr lvl="0"/>
            <a:r>
              <a:rPr lang="ru-RU" sz="2400" dirty="0">
                <a:solidFill>
                  <a:schemeClr val="accent1"/>
                </a:solidFill>
              </a:rPr>
              <a:t> Взаимопомощь членам </a:t>
            </a:r>
            <a:r>
              <a:rPr lang="ru-RU" sz="2400" dirty="0" smtClean="0">
                <a:solidFill>
                  <a:schemeClr val="accent1"/>
                </a:solidFill>
              </a:rPr>
              <a:t>ППО</a:t>
            </a: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58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3648" y="36865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«Наша сила в единстве»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1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8" descr="D:\ПЕДАГОГИ\фон Взрослые УЛОЖЕННЫЕ_21_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3529" t="2977" r="2907" b="10172"/>
          <a:stretch/>
        </p:blipFill>
        <p:spPr bwMode="auto">
          <a:xfrm>
            <a:off x="6896111" y="4806442"/>
            <a:ext cx="1443588" cy="16786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4" descr="D:\ПЕДАГОГИ\фон Взрослые УЛОЖЕННЫЕ_18_ —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5522" r="8829" b="12904"/>
          <a:stretch/>
        </p:blipFill>
        <p:spPr bwMode="auto">
          <a:xfrm>
            <a:off x="3870849" y="4725143"/>
            <a:ext cx="1135287" cy="148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28" name="Подзаголовок 18"/>
          <p:cNvSpPr>
            <a:spLocks noGrp="1"/>
          </p:cNvSpPr>
          <p:nvPr>
            <p:ph type="subTitle" idx="1"/>
          </p:nvPr>
        </p:nvSpPr>
        <p:spPr>
          <a:xfrm flipH="1">
            <a:off x="7109884" y="5859066"/>
            <a:ext cx="93133" cy="7500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900" smtClean="0"/>
          </a:p>
        </p:txBody>
      </p:sp>
      <p:pic>
        <p:nvPicPr>
          <p:cNvPr id="1030" name="Рисунок 7" descr="logotip_gorko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397" y="184666"/>
            <a:ext cx="966235" cy="88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7835900" y="3315891"/>
            <a:ext cx="95251" cy="3333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800" b="0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445934" y="818728"/>
            <a:ext cx="2400300" cy="756047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Председатель ПК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Кучеренко Ольга Георгиевна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55109" y="184666"/>
            <a:ext cx="5952067" cy="580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Профсоюзный комитет: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24136" y="2841543"/>
            <a:ext cx="2418765" cy="463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Таланова Лариса Вячеславовн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1036" name="TextBox 31"/>
          <p:cNvSpPr txBox="1">
            <a:spLocks noChangeArrowheads="1"/>
          </p:cNvSpPr>
          <p:nvPr/>
        </p:nvSpPr>
        <p:spPr bwMode="auto">
          <a:xfrm>
            <a:off x="1691217" y="5049441"/>
            <a:ext cx="24976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200">
                <a:solidFill>
                  <a:srgbClr val="007635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6175" y="4375375"/>
            <a:ext cx="422486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Ревизионная комиссия: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96119" y="3871489"/>
            <a:ext cx="2592765" cy="375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Негодина Татьяна Владимировна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00877" y="3832237"/>
            <a:ext cx="2161117" cy="375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Гузий Мария Анатольевна,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16904" y="3083494"/>
            <a:ext cx="2127095" cy="396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Мотина Елена Николаевна,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54584" y="4437113"/>
            <a:ext cx="38599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Уполномоченный по охране труда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077" y="6215803"/>
            <a:ext cx="1500239" cy="538609"/>
          </a:xfrm>
          <a:prstGeom prst="rect">
            <a:avLst/>
          </a:prstGeom>
          <a:solidFill>
            <a:srgbClr val="BEE39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Федотова Марина Викторовна</a:t>
            </a: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2403" y="6214285"/>
            <a:ext cx="1632181" cy="553998"/>
          </a:xfrm>
          <a:prstGeom prst="rect">
            <a:avLst/>
          </a:prstGeom>
          <a:solidFill>
            <a:srgbClr val="BEE39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Соколан Татьяна Николаевна,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28598" y="6306618"/>
            <a:ext cx="2513535" cy="369332"/>
          </a:xfrm>
          <a:prstGeom prst="rect">
            <a:avLst/>
          </a:prstGeom>
          <a:solidFill>
            <a:srgbClr val="BEE39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Цындрина Светлана Ивановна,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55491" y="6208109"/>
            <a:ext cx="1590444" cy="553998"/>
          </a:xfrm>
          <a:prstGeom prst="rect">
            <a:avLst/>
          </a:prstGeom>
          <a:solidFill>
            <a:srgbClr val="BEE39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Менщикова Татьяна Валерьевна,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  <p:pic>
        <p:nvPicPr>
          <p:cNvPr id="40" name="Picture 7" descr="D:\ПЕДАГОГИ\фон Взрослые УЛОЖЕННЫЕ_24_исправленные — копия.jpg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l="3226" t="2606" r="1583" b="9347"/>
          <a:stretch/>
        </p:blipFill>
        <p:spPr bwMode="auto">
          <a:xfrm>
            <a:off x="3899962" y="1463261"/>
            <a:ext cx="1444128" cy="17925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2" name="Picture 6" descr="D:\ПЕДАГОГИ\фон Взрослые УЛОЖЕННЫЕ_24_исправленные — копия (2).jpg"/>
          <p:cNvPicPr>
            <a:picLocks noChangeAspect="1" noChangeArrowheads="1"/>
          </p:cNvPicPr>
          <p:nvPr/>
        </p:nvPicPr>
        <p:blipFill rotWithShape="1">
          <a:blip r:embed="rId8" cstate="print">
            <a:extLst/>
          </a:blip>
          <a:srcRect l="201" t="1842" r="2604" b="9442"/>
          <a:stretch/>
        </p:blipFill>
        <p:spPr bwMode="auto">
          <a:xfrm>
            <a:off x="7196438" y="1243650"/>
            <a:ext cx="1480018" cy="186127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3" name="Picture 5" descr="D:\ПЕДАГОГИ\фон Взрослые УЛОЖЕННЫЕ_20_.jpg"/>
          <p:cNvPicPr>
            <a:picLocks noChangeAspect="1" noChangeArrowheads="1"/>
          </p:cNvPicPr>
          <p:nvPr/>
        </p:nvPicPr>
        <p:blipFill rotWithShape="1">
          <a:blip r:embed="rId9" cstate="print">
            <a:extLst/>
          </a:blip>
          <a:srcRect l="3693" t="1942" r="1824" b="9659"/>
          <a:stretch/>
        </p:blipFill>
        <p:spPr bwMode="auto">
          <a:xfrm>
            <a:off x="293397" y="4669612"/>
            <a:ext cx="1208822" cy="15940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5" name="Picture 2" descr="D:\ПЕДАГОГИ\фон Взрослые УЛОЖЕННЫЕ_4_ — копия.jpg"/>
          <p:cNvPicPr>
            <a:picLocks noChangeAspect="1" noChangeArrowheads="1"/>
          </p:cNvPicPr>
          <p:nvPr/>
        </p:nvPicPr>
        <p:blipFill rotWithShape="1">
          <a:blip r:embed="rId10" cstate="print">
            <a:extLst/>
          </a:blip>
          <a:srcRect l="1417" t="1991" r="3231" b="9423"/>
          <a:stretch/>
        </p:blipFill>
        <p:spPr bwMode="auto">
          <a:xfrm>
            <a:off x="5459318" y="2115841"/>
            <a:ext cx="1436793" cy="182856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" name="Picture 2" descr="D:\ПЕДАГОГИ\фон Взрослые УЛОЖЕННЫЕ_14_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2687" t="2589" r="1945" b="9422"/>
          <a:stretch/>
        </p:blipFill>
        <p:spPr bwMode="auto">
          <a:xfrm>
            <a:off x="1911826" y="4725144"/>
            <a:ext cx="1306231" cy="15814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9" name="Picture 10" descr="D:\ПЕДАГОГИ\фон Взрослые УЛОЖЕННЫЕ_15_ — копия.jpg"/>
          <p:cNvPicPr>
            <a:picLocks noChangeAspect="1" noChangeArrowheads="1"/>
          </p:cNvPicPr>
          <p:nvPr/>
        </p:nvPicPr>
        <p:blipFill rotWithShape="1">
          <a:blip r:embed="rId12" cstate="print">
            <a:extLst/>
          </a:blip>
          <a:srcRect l="2491" t="2785" r="4416" b="9621"/>
          <a:stretch/>
        </p:blipFill>
        <p:spPr bwMode="auto">
          <a:xfrm>
            <a:off x="2458249" y="2192423"/>
            <a:ext cx="1419577" cy="178214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0" name="Picture 9" descr="D:\ПЕДАГОГИ\фон Взрослые УЛОЖЕННЫЕ_19_.jpg"/>
          <p:cNvPicPr>
            <a:picLocks noChangeAspect="1" noChangeArrowheads="1"/>
          </p:cNvPicPr>
          <p:nvPr/>
        </p:nvPicPr>
        <p:blipFill rotWithShape="1">
          <a:blip r:embed="rId13" cstate="print">
            <a:extLst/>
          </a:blip>
          <a:srcRect l="2874" t="2526" r="1986" b="9549"/>
          <a:stretch/>
        </p:blipFill>
        <p:spPr bwMode="auto">
          <a:xfrm>
            <a:off x="516997" y="1196751"/>
            <a:ext cx="1422470" cy="167088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5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17798"/>
              </p:ext>
            </p:extLst>
          </p:nvPr>
        </p:nvGraphicFramePr>
        <p:xfrm>
          <a:off x="8046093" y="116633"/>
          <a:ext cx="870934" cy="96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14" imgW="7589880" imgH="10577880" progId="">
                  <p:embed/>
                </p:oleObj>
              </mc:Choice>
              <mc:Fallback>
                <p:oleObj r:id="rId14" imgW="7589880" imgH="105778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6093" y="116633"/>
                        <a:ext cx="870934" cy="964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2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6048672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700" b="1" kern="1200" dirty="0" smtClean="0">
                <a:ln w="6350">
                  <a:noFill/>
                </a:ln>
                <a:solidFill>
                  <a:srgbClr val="CC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Защита </a:t>
            </a:r>
            <a:r>
              <a:rPr lang="ru-RU" sz="3700" b="1" kern="1200" dirty="0">
                <a:ln w="6350">
                  <a:noFill/>
                </a:ln>
                <a:solidFill>
                  <a:srgbClr val="CC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прав </a:t>
            </a:r>
            <a:r>
              <a:rPr lang="ru-RU" sz="3700" b="1" kern="1200" dirty="0" smtClean="0">
                <a:ln w="6350">
                  <a:noFill/>
                </a:ln>
                <a:solidFill>
                  <a:srgbClr val="CC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700" b="1" kern="1200" dirty="0" smtClean="0">
                <a:ln w="6350">
                  <a:noFill/>
                </a:ln>
                <a:solidFill>
                  <a:srgbClr val="CC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</a:br>
            <a:r>
              <a:rPr lang="ru-RU" sz="3700" b="1" kern="1200" dirty="0" smtClean="0">
                <a:ln w="6350">
                  <a:noFill/>
                </a:ln>
                <a:solidFill>
                  <a:srgbClr val="CC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членов </a:t>
            </a:r>
            <a:r>
              <a:rPr lang="ru-RU" sz="3700" b="1" kern="1200" dirty="0">
                <a:ln w="6350">
                  <a:noFill/>
                </a:ln>
                <a:solidFill>
                  <a:srgbClr val="CC00CC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профсоюза</a:t>
            </a:r>
          </a:p>
        </p:txBody>
      </p:sp>
      <p:pic>
        <p:nvPicPr>
          <p:cNvPr id="5" name="Рисунок 4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57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Line 7"/>
          <p:cNvSpPr>
            <a:spLocks noGrp="1" noChangeShapeType="1"/>
          </p:cNvSpPr>
          <p:nvPr>
            <p:ph sz="quarter" idx="13"/>
          </p:nvPr>
        </p:nvSpPr>
        <p:spPr bwMode="auto">
          <a:xfrm flipH="1">
            <a:off x="2339751" y="1556793"/>
            <a:ext cx="1152125" cy="864096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94" tIns="45698" rIns="91394" bIns="45698"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571998" y="1633913"/>
            <a:ext cx="0" cy="330725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stealth" w="med" len="med"/>
          </a:ln>
        </p:spPr>
        <p:txBody>
          <a:bodyPr wrap="none" lIns="91394" tIns="45698" rIns="91394" bIns="45698"/>
          <a:lstStyle/>
          <a:p>
            <a:pPr>
              <a:defRPr/>
            </a:pP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156177" y="1633913"/>
            <a:ext cx="1188132" cy="648066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stealth" w="med" len="med"/>
          </a:ln>
        </p:spPr>
        <p:txBody>
          <a:bodyPr wrap="none" lIns="91394" tIns="45698" rIns="91394" bIns="45698"/>
          <a:lstStyle/>
          <a:p>
            <a:pPr>
              <a:defRPr/>
            </a:pP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2735792" y="1633913"/>
            <a:ext cx="1188135" cy="2371151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stealth" w="med" len="med"/>
          </a:ln>
        </p:spPr>
        <p:txBody>
          <a:bodyPr wrap="none" lIns="91394" tIns="45698" rIns="91394" bIns="45698"/>
          <a:lstStyle/>
          <a:p>
            <a:pPr>
              <a:defRPr/>
            </a:pP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508104" y="1700809"/>
            <a:ext cx="1242139" cy="230425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stealth" w="med" len="med"/>
          </a:ln>
        </p:spPr>
        <p:txBody>
          <a:bodyPr wrap="none" lIns="91394" tIns="45698" rIns="91394" bIns="45698"/>
          <a:lstStyle/>
          <a:p>
            <a:pPr>
              <a:defRPr/>
            </a:pP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947637"/>
            <a:ext cx="2461766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8" rIns="91394" bIns="45698"/>
          <a:lstStyle>
            <a:lvl1pPr marL="341313" indent="-34131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US" altLang="ru-RU" sz="1700" dirty="0">
                <a:solidFill>
                  <a:srgbClr val="0000CC"/>
                </a:solidFill>
                <a:latin typeface="Cambria" pitchFamily="18" charset="0"/>
              </a:rPr>
              <a:t>      </a:t>
            </a:r>
            <a:r>
              <a:rPr lang="ru-RU" altLang="ru-RU" sz="1700" dirty="0">
                <a:solidFill>
                  <a:srgbClr val="0000CC"/>
                </a:solidFill>
                <a:latin typeface="Cambria" pitchFamily="18" charset="0"/>
              </a:rPr>
              <a:t> Переговоры с администрацией по заключению</a:t>
            </a:r>
          </a:p>
          <a:p>
            <a:pPr eaLnBrk="1" hangingPunct="1">
              <a:spcBef>
                <a:spcPct val="20000"/>
              </a:spcBef>
              <a:buSzPct val="85000"/>
            </a:pPr>
            <a:r>
              <a:rPr lang="ru-RU" altLang="ru-RU" sz="1700" dirty="0">
                <a:solidFill>
                  <a:srgbClr val="0000CC"/>
                </a:solidFill>
                <a:latin typeface="Cambria" pitchFamily="18" charset="0"/>
              </a:rPr>
              <a:t>        и выполнению </a:t>
            </a:r>
            <a:endParaRPr lang="en-US" altLang="ru-RU" sz="1700" dirty="0">
              <a:solidFill>
                <a:srgbClr val="0000CC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20000"/>
              </a:spcBef>
              <a:buSzPct val="85000"/>
            </a:pPr>
            <a:r>
              <a:rPr lang="ru-RU" altLang="ru-RU" sz="1700" dirty="0">
                <a:solidFill>
                  <a:srgbClr val="0000CC"/>
                </a:solidFill>
                <a:latin typeface="Cambria" pitchFamily="18" charset="0"/>
              </a:rPr>
              <a:t>кол. договора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653213" y="2213543"/>
            <a:ext cx="2490787" cy="96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27" indent="-342727">
              <a:buFont typeface="Wingdings" pitchFamily="2" charset="2"/>
              <a:buNone/>
              <a:defRPr/>
            </a:pPr>
            <a:r>
              <a:rPr lang="ru-RU" sz="2700" b="1" dirty="0" smtClean="0">
                <a:solidFill>
                  <a:srgbClr val="0000CC"/>
                </a:solidFill>
                <a:latin typeface="Cambria" pitchFamily="18" charset="0"/>
              </a:rPr>
              <a:t>       </a:t>
            </a:r>
            <a:r>
              <a:rPr lang="ru-RU" sz="2000" b="1" dirty="0" smtClean="0">
                <a:solidFill>
                  <a:srgbClr val="0000CC"/>
                </a:solidFill>
                <a:latin typeface="Cambria" pitchFamily="18" charset="0"/>
              </a:rPr>
              <a:t>Контроль за оплатой труда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55752" y="4974052"/>
            <a:ext cx="21844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8" rIns="91394" bIns="4569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000CC"/>
                </a:solidFill>
                <a:latin typeface="Cambria" pitchFamily="18" charset="0"/>
              </a:rPr>
              <a:t>Участие в коллективных акциях Профсоюза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40152" y="4149005"/>
            <a:ext cx="3432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8" rIns="91394" bIns="45698"/>
          <a:lstStyle>
            <a:lvl1pPr marL="341313" indent="-34131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ru-RU" altLang="ru-RU" sz="2000" dirty="0">
                <a:latin typeface="Cambria" pitchFamily="18" charset="0"/>
              </a:rPr>
              <a:t>  </a:t>
            </a:r>
            <a:r>
              <a:rPr lang="ru-RU" altLang="ru-RU" sz="2000" dirty="0">
                <a:solidFill>
                  <a:srgbClr val="0000CC"/>
                </a:solidFill>
                <a:latin typeface="Cambria" pitchFamily="18" charset="0"/>
              </a:rPr>
              <a:t>Юридическая помощь членам профсоюза, судебная защита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5339" y="4149004"/>
            <a:ext cx="34305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8" rIns="91394" bIns="45698"/>
          <a:lstStyle>
            <a:lvl1pPr marL="341313" indent="-34131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ru-RU" altLang="ru-RU" sz="2000" dirty="0">
                <a:solidFill>
                  <a:srgbClr val="0000CC"/>
                </a:solidFill>
                <a:latin typeface="Cambria" pitchFamily="18" charset="0"/>
              </a:rPr>
              <a:t>     Контроль за соблюдением трудового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8653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312B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3" grpId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6350">
                  <a:noFill/>
                </a:ln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Участие в системе социального партнерства</a:t>
            </a:r>
            <a:endParaRPr lang="ru-RU" sz="2800" dirty="0"/>
          </a:p>
        </p:txBody>
      </p:sp>
      <p:pic>
        <p:nvPicPr>
          <p:cNvPr id="4" name="Рисунок 3" descr="3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57"/>
            <a:ext cx="828092" cy="9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4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2145841" y="2035755"/>
            <a:ext cx="1893664" cy="132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rgbClr val="333399"/>
                </a:solidFill>
              </a:rPr>
              <a:t>Трудовой коллектив в лице профсоюзного комитета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54273" y="476672"/>
            <a:ext cx="8835453" cy="624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 anchor="ctr">
            <a:spAutoFit/>
          </a:bodyPr>
          <a:lstStyle>
            <a:lvl1pPr eaLnBrk="0" hangingPunct="0">
              <a:tabLst>
                <a:tab pos="4556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56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56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tabLst>
                <a:tab pos="4556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56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algn="ctr" eaLnBrk="1" hangingPunct="1"/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algn="ctr" eaLnBrk="1" hangingPunct="1"/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eaLnBrk="1" hangingPunct="1"/>
            <a:r>
              <a:rPr lang="en-US" altLang="ru-RU" sz="2000" i="1" u="sng" dirty="0">
                <a:solidFill>
                  <a:srgbClr val="0000CC"/>
                </a:solidFill>
                <a:latin typeface="Tahoma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ctr" eaLnBrk="1" hangingPunct="1"/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eaLnBrk="1" hangingPunct="1"/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algn="ctr" eaLnBrk="1" hangingPunct="1"/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algn="ctr" eaLnBrk="1" hangingPunct="1"/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algn="ctr" eaLnBrk="1" hangingPunct="1"/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algn="ctr" eaLnBrk="1" hangingPunct="1"/>
            <a:r>
              <a:rPr lang="ru-RU" altLang="ru-RU" sz="2000" i="1" u="sng" dirty="0">
                <a:solidFill>
                  <a:srgbClr val="0000CC"/>
                </a:solidFill>
                <a:latin typeface="Tahoma" pitchFamily="34" charset="0"/>
              </a:rPr>
              <a:t>Работодатель согласовывает с профсоюзным комитетом следующие вопросы:</a:t>
            </a:r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algn="ctr" eaLnBrk="1" hangingPunct="1"/>
            <a:endParaRPr lang="en-US" altLang="ru-RU" sz="2000" i="1" u="sng" dirty="0">
              <a:solidFill>
                <a:srgbClr val="0000CC"/>
              </a:solidFill>
              <a:latin typeface="Tahoma" pitchFamily="34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altLang="ru-RU" sz="1600" i="1" dirty="0">
                <a:solidFill>
                  <a:srgbClr val="0000CC"/>
                </a:solidFill>
                <a:latin typeface="Tahoma" pitchFamily="34" charset="0"/>
              </a:rPr>
              <a:t>установление, изменение размеров  выплат компенсационного и стимулирующего характера;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>
                <a:solidFill>
                  <a:srgbClr val="0000CC"/>
                </a:solidFill>
                <a:latin typeface="Tahoma" pitchFamily="34" charset="0"/>
              </a:rPr>
              <a:t>распределение премиальных выплат и использование фонда экономии заработной платы;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распределение учебной нагрузки;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утверждение расписания занятий;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утверждение должностных обязанностей работников;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утверждение графиков отпусков;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принятие Положений о дополнительных отпусках;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изменение условий труда и др.</a:t>
            </a:r>
          </a:p>
        </p:txBody>
      </p:sp>
      <p:pic>
        <p:nvPicPr>
          <p:cNvPr id="8" name="Picture 2" descr="D:\юбилей\Новая папка (2)\SDC17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428736"/>
            <a:ext cx="2004786" cy="18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5058972" y="2002879"/>
            <a:ext cx="1793875" cy="12985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94" tIns="45698" rIns="91394" bIns="45698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2280638" y="2002880"/>
            <a:ext cx="1793875" cy="12985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94" tIns="45698" rIns="91394" bIns="45698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074513" y="2471985"/>
            <a:ext cx="1012825" cy="360362"/>
          </a:xfrm>
          <a:prstGeom prst="leftRightArrow">
            <a:avLst>
              <a:gd name="adj1" fmla="val 50000"/>
              <a:gd name="adj2" fmla="val 5189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4" tIns="45698" rIns="91394" bIns="45698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5061312" y="2002880"/>
            <a:ext cx="1874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8" rIns="91394" bIns="4569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333399"/>
                </a:solidFill>
              </a:rPr>
              <a:t>Работодатель в лице его представителя директора школы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213620" y="1749995"/>
            <a:ext cx="1963680" cy="14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8" rIns="91394" bIns="4569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600" dirty="0" smtClean="0">
              <a:solidFill>
                <a:srgbClr val="333399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333399"/>
                </a:solidFill>
              </a:rPr>
              <a:t>Трудовой </a:t>
            </a:r>
            <a:r>
              <a:rPr lang="ru-RU" altLang="ru-RU" sz="1600" dirty="0">
                <a:solidFill>
                  <a:srgbClr val="333399"/>
                </a:solidFill>
              </a:rPr>
              <a:t>коллектив в </a:t>
            </a:r>
            <a:r>
              <a:rPr lang="ru-RU" altLang="ru-RU" sz="1600" dirty="0" smtClean="0">
                <a:solidFill>
                  <a:srgbClr val="333399"/>
                </a:solidFill>
              </a:rPr>
              <a:t>лице </a:t>
            </a:r>
            <a:r>
              <a:rPr lang="ru-RU" altLang="ru-RU" sz="1600" dirty="0">
                <a:solidFill>
                  <a:srgbClr val="333399"/>
                </a:solidFill>
              </a:rPr>
              <a:t>профсоюзного комитета</a:t>
            </a:r>
          </a:p>
        </p:txBody>
      </p:sp>
      <p:pic>
        <p:nvPicPr>
          <p:cNvPr id="14" name="Picture 14" descr="DSCF6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0174"/>
            <a:ext cx="1577156" cy="181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1502</TotalTime>
  <Words>594</Words>
  <Application>Microsoft Office PowerPoint</Application>
  <PresentationFormat>Экран (4:3)</PresentationFormat>
  <Paragraphs>144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Воздушный поток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составе профсоюзной организации ГКОУ «Специальная (коррекционная) школа-интернат №1»   </vt:lpstr>
      <vt:lpstr>Презентация PowerPoint</vt:lpstr>
      <vt:lpstr>Презентация PowerPoint</vt:lpstr>
      <vt:lpstr>Защита прав  членов профсоюза</vt:lpstr>
      <vt:lpstr>Участие в системе социального партнерства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онпмог</dc:title>
  <dc:creator>Ольга</dc:creator>
  <cp:lastModifiedBy>Dell</cp:lastModifiedBy>
  <cp:revision>126</cp:revision>
  <dcterms:modified xsi:type="dcterms:W3CDTF">2021-02-16T13:53:58Z</dcterms:modified>
</cp:coreProperties>
</file>